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82"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7" d="100"/>
          <a:sy n="67"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a:t>
            </a:r>
            <a:r>
              <a:rPr lang="vi-VN" sz="2400">
                <a:solidFill>
                  <a:srgbClr val="002060"/>
                </a:solidFill>
                <a:latin typeface="Cambria" panose="02040503050406030204" pitchFamily="18" charset="0"/>
                <a:ea typeface="Cambria" panose="02040503050406030204" pitchFamily="18" charset="0"/>
              </a:rPr>
              <a:t>kia đan </a:t>
            </a:r>
            <a:r>
              <a:rPr lang="vi-VN" sz="2400" dirty="0">
                <a:solidFill>
                  <a:srgbClr val="002060"/>
                </a:solidFill>
                <a:latin typeface="Cambria" panose="02040503050406030204" pitchFamily="18" charset="0"/>
                <a:ea typeface="Cambria" panose="02040503050406030204" pitchFamily="18" charset="0"/>
              </a:rPr>
              <a:t>xuống </a:t>
            </a:r>
            <a:r>
              <a:rPr lang="vi-VN" sz="2400">
                <a:solidFill>
                  <a:srgbClr val="002060"/>
                </a:solidFill>
                <a:latin typeface="Cambria" panose="02040503050406030204" pitchFamily="18" charset="0"/>
                <a:ea typeface="Cambria" panose="02040503050406030204" pitchFamily="18" charset="0"/>
              </a:rPr>
              <a:t>mặt đất. </a:t>
            </a:r>
            <a:r>
              <a:rPr lang="vi-VN" sz="2400" dirty="0">
                <a:solidFill>
                  <a:srgbClr val="002060"/>
                </a:solidFill>
                <a:latin typeface="Cambria" panose="02040503050406030204" pitchFamily="18" charset="0"/>
                <a:ea typeface="Cambria" panose="02040503050406030204" pitchFamily="18" charset="0"/>
              </a:rPr>
              <a:t>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a:solidFill>
                  <a:srgbClr val="002060"/>
                </a:solidFill>
                <a:latin typeface="Cambria" panose="02040503050406030204" pitchFamily="18" charset="0"/>
                <a:ea typeface="Cambria" panose="02040503050406030204" pitchFamily="18" charset="0"/>
              </a:rPr>
              <a:t>) bỗng </a:t>
            </a:r>
            <a:r>
              <a:rPr lang="vi-VN" sz="2400" dirty="0">
                <a:solidFill>
                  <a:srgbClr val="002060"/>
                </a:solidFill>
                <a:latin typeface="Cambria" panose="02040503050406030204" pitchFamily="18" charset="0"/>
                <a:ea typeface="Cambria" panose="02040503050406030204" pitchFamily="18" charset="0"/>
              </a:rPr>
              <a:t>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baseline="30000">
                <a:solidFill>
                  <a:srgbClr val="002060"/>
                </a:solidFill>
                <a:latin typeface="Cambria" panose="02040503050406030204" pitchFamily="18" charset="0"/>
                <a:ea typeface="Cambria" panose="02040503050406030204" pitchFamily="18" charset="0"/>
              </a:rPr>
              <a:t>)</a:t>
            </a:r>
            <a:r>
              <a:rPr lang="vi-VN" sz="2400">
                <a:solidFill>
                  <a:srgbClr val="002060"/>
                </a:solidFill>
                <a:latin typeface="Cambria" panose="02040503050406030204" pitchFamily="18" charset="0"/>
                <a:ea typeface="Cambria" panose="02040503050406030204" pitchFamily="18" charset="0"/>
              </a:rPr>
              <a:t> </a:t>
            </a:r>
            <a:r>
              <a:rPr lang="vi-VN" sz="2400" i="1">
                <a:solidFill>
                  <a:srgbClr val="002060"/>
                </a:solidFill>
                <a:latin typeface="Cambria" panose="02040503050406030204" pitchFamily="18" charset="0"/>
                <a:ea typeface="Cambria" panose="02040503050406030204" pitchFamily="18" charset="0"/>
              </a:rPr>
              <a:t> </a:t>
            </a:r>
            <a:r>
              <a:rPr lang="vi-VN" sz="2400" i="1">
                <a:solidFill>
                  <a:srgbClr val="FF0000"/>
                </a:solidFill>
                <a:latin typeface="Cambria" panose="02040503050406030204" pitchFamily="18" charset="0"/>
                <a:ea typeface="Cambria" panose="02040503050406030204" pitchFamily="18" charset="0"/>
              </a:rPr>
              <a:t>bé nhỏ</a:t>
            </a:r>
            <a:r>
              <a:rPr lang="vi-VN" sz="240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mềm mại, rơi như nhảy nhót. Hạt nọ tiếp hạt </a:t>
            </a:r>
            <a:r>
              <a:rPr lang="vi-VN" sz="2400">
                <a:solidFill>
                  <a:srgbClr val="002060"/>
                </a:solidFill>
                <a:latin typeface="Cambria" panose="02040503050406030204" pitchFamily="18" charset="0"/>
                <a:ea typeface="Cambria" panose="02040503050406030204" pitchFamily="18" charset="0"/>
              </a:rPr>
              <a:t>kia đan </a:t>
            </a:r>
            <a:r>
              <a:rPr lang="vi-VN" sz="2400" dirty="0">
                <a:solidFill>
                  <a:srgbClr val="002060"/>
                </a:solidFill>
                <a:latin typeface="Cambria" panose="02040503050406030204" pitchFamily="18" charset="0"/>
                <a:ea typeface="Cambria" panose="02040503050406030204" pitchFamily="18" charset="0"/>
              </a:rPr>
              <a:t>xuống </a:t>
            </a:r>
            <a:r>
              <a:rPr lang="vi-VN" sz="2400">
                <a:solidFill>
                  <a:srgbClr val="002060"/>
                </a:solidFill>
                <a:latin typeface="Cambria" panose="02040503050406030204" pitchFamily="18" charset="0"/>
                <a:ea typeface="Cambria" panose="02040503050406030204" pitchFamily="18" charset="0"/>
              </a:rPr>
              <a:t>mặt đất. </a:t>
            </a:r>
            <a:r>
              <a:rPr lang="vi-VN" sz="2400" dirty="0">
                <a:solidFill>
                  <a:srgbClr val="002060"/>
                </a:solidFill>
                <a:latin typeface="Cambria" panose="02040503050406030204" pitchFamily="18" charset="0"/>
                <a:ea typeface="Cambria" panose="02040503050406030204" pitchFamily="18" charset="0"/>
              </a:rPr>
              <a:t>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baseline="30000">
                <a:solidFill>
                  <a:srgbClr val="002060"/>
                </a:solidFill>
                <a:latin typeface="Cambria" panose="02040503050406030204" pitchFamily="18" charset="0"/>
                <a:ea typeface="Cambria" panose="02040503050406030204" pitchFamily="18" charset="0"/>
              </a:rPr>
              <a:t>)</a:t>
            </a:r>
            <a:r>
              <a:rPr lang="vi-VN" sz="2400">
                <a:solidFill>
                  <a:srgbClr val="002060"/>
                </a:solidFill>
                <a:latin typeface="Cambria" panose="02040503050406030204" pitchFamily="18" charset="0"/>
                <a:ea typeface="Cambria" panose="02040503050406030204" pitchFamily="18" charset="0"/>
              </a:rPr>
              <a:t> </a:t>
            </a:r>
            <a:r>
              <a:rPr lang="vi-VN" sz="2400" i="1">
                <a:solidFill>
                  <a:srgbClr val="FF0000"/>
                </a:solidFill>
                <a:latin typeface="Cambria" panose="02040503050406030204" pitchFamily="18" charset="0"/>
                <a:ea typeface="Cambria" panose="02040503050406030204" pitchFamily="18" charset="0"/>
              </a:rPr>
              <a:t>khô cằn</a:t>
            </a:r>
            <a:r>
              <a:rPr lang="vi-VN" sz="2400">
                <a:solidFill>
                  <a:srgbClr val="FF0000"/>
                </a:solidFill>
                <a:latin typeface="Cambria" panose="02040503050406030204" pitchFamily="18" charset="0"/>
                <a:ea typeface="Cambria" panose="02040503050406030204" pitchFamily="18" charset="0"/>
              </a:rPr>
              <a:t> </a:t>
            </a:r>
            <a:r>
              <a:rPr lang="vi-VN" sz="2400">
                <a:solidFill>
                  <a:srgbClr val="002060"/>
                </a:solidFill>
                <a:latin typeface="Cambria" panose="02040503050406030204" pitchFamily="18" charset="0"/>
                <a:ea typeface="Cambria" panose="02040503050406030204" pitchFamily="18" charset="0"/>
              </a:rPr>
              <a:t>bỗng </a:t>
            </a:r>
            <a:r>
              <a:rPr lang="vi-VN" sz="2400" dirty="0">
                <a:solidFill>
                  <a:srgbClr val="002060"/>
                </a:solidFill>
                <a:latin typeface="Cambria" panose="02040503050406030204" pitchFamily="18" charset="0"/>
                <a:ea typeface="Cambria" panose="02040503050406030204" pitchFamily="18" charset="0"/>
              </a:rPr>
              <a:t>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baseline="30000">
                <a:solidFill>
                  <a:srgbClr val="002060"/>
                </a:solidFill>
                <a:latin typeface="Cambria" panose="02040503050406030204" pitchFamily="18" charset="0"/>
                <a:ea typeface="Cambria" panose="02040503050406030204" pitchFamily="18" charset="0"/>
              </a:rPr>
              <a:t>)</a:t>
            </a:r>
            <a:r>
              <a:rPr lang="vi-VN" sz="2400">
                <a:solidFill>
                  <a:srgbClr val="002060"/>
                </a:solidFill>
                <a:latin typeface="Cambria" panose="02040503050406030204" pitchFamily="18" charset="0"/>
                <a:ea typeface="Cambria" panose="02040503050406030204" pitchFamily="18" charset="0"/>
              </a:rPr>
              <a:t> </a:t>
            </a:r>
            <a:r>
              <a:rPr lang="vi-VN" sz="2400" i="1">
                <a:solidFill>
                  <a:srgbClr val="FF0000"/>
                </a:solidFill>
                <a:latin typeface="Cambria" panose="02040503050406030204" pitchFamily="18" charset="0"/>
                <a:ea typeface="Cambria" panose="02040503050406030204" pitchFamily="18" charset="0"/>
              </a:rPr>
              <a:t>trong lành</a:t>
            </a:r>
            <a:r>
              <a:rPr lang="vi-VN" sz="240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baseline="30000">
                <a:solidFill>
                  <a:srgbClr val="002060"/>
                </a:solidFill>
                <a:latin typeface="Cambria" panose="02040503050406030204" pitchFamily="18" charset="0"/>
                <a:ea typeface="Cambria" panose="02040503050406030204" pitchFamily="18" charset="0"/>
              </a:rPr>
              <a:t>)</a:t>
            </a:r>
            <a:r>
              <a:rPr lang="vi-VN" sz="2400">
                <a:solidFill>
                  <a:srgbClr val="002060"/>
                </a:solidFill>
                <a:latin typeface="Cambria" panose="02040503050406030204" pitchFamily="18" charset="0"/>
                <a:ea typeface="Cambria" panose="02040503050406030204" pitchFamily="18" charset="0"/>
              </a:rPr>
              <a:t> </a:t>
            </a:r>
            <a:r>
              <a:rPr lang="vi-VN" sz="2400" i="1">
                <a:solidFill>
                  <a:srgbClr val="FF0000"/>
                </a:solidFill>
                <a:latin typeface="Cambria" panose="02040503050406030204" pitchFamily="18" charset="0"/>
                <a:ea typeface="Cambria" panose="02040503050406030204" pitchFamily="18" charset="0"/>
              </a:rPr>
              <a:t>dịu mềm</a:t>
            </a:r>
            <a:r>
              <a:rPr lang="vi-VN" sz="240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a:t>
            </a:r>
            <a:r>
              <a:rPr lang="vi-VN" sz="2400" baseline="30000">
                <a:solidFill>
                  <a:srgbClr val="002060"/>
                </a:solidFill>
                <a:latin typeface="Cambria" panose="02040503050406030204" pitchFamily="18" charset="0"/>
                <a:ea typeface="Cambria" panose="02040503050406030204" pitchFamily="18" charset="0"/>
              </a:rPr>
              <a:t>5)</a:t>
            </a:r>
            <a:r>
              <a:rPr lang="vi-VN" sz="2400" i="1">
                <a:solidFill>
                  <a:srgbClr val="002060"/>
                </a:solidFill>
                <a:latin typeface="Cambria" panose="02040503050406030204" pitchFamily="18" charset="0"/>
                <a:ea typeface="Cambria" panose="02040503050406030204" pitchFamily="18" charset="0"/>
              </a:rPr>
              <a:t> </a:t>
            </a:r>
            <a:r>
              <a:rPr lang="vi-VN" sz="2400" i="1">
                <a:solidFill>
                  <a:srgbClr val="FF0000"/>
                </a:solidFill>
                <a:latin typeface="Cambria" panose="02040503050406030204" pitchFamily="18" charset="0"/>
                <a:ea typeface="Cambria" panose="02040503050406030204" pitchFamily="18" charset="0"/>
              </a:rPr>
              <a:t>sức sống</a:t>
            </a:r>
            <a:r>
              <a:rPr lang="vi-VN" sz="2400">
                <a:solidFill>
                  <a:srgbClr val="FF000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spTree>
    <p:extLst>
      <p:ext uri="{BB962C8B-B14F-4D97-AF65-F5344CB8AC3E}">
        <p14:creationId xmlns:p14="http://schemas.microsoft.com/office/powerpoint/2010/main" val="328664629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679</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Customer</cp:lastModifiedBy>
  <cp:revision>67</cp:revision>
  <dcterms:created xsi:type="dcterms:W3CDTF">2023-07-22T16:47:00Z</dcterms:created>
  <dcterms:modified xsi:type="dcterms:W3CDTF">2024-10-15T01:00:22Z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